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6"/>
  </p:notesMasterIdLst>
  <p:handoutMasterIdLst>
    <p:handoutMasterId r:id="rId27"/>
  </p:handoutMasterIdLst>
  <p:sldIdLst>
    <p:sldId id="389" r:id="rId2"/>
    <p:sldId id="751" r:id="rId3"/>
    <p:sldId id="579" r:id="rId4"/>
    <p:sldId id="433" r:id="rId5"/>
    <p:sldId id="580" r:id="rId6"/>
    <p:sldId id="472" r:id="rId7"/>
    <p:sldId id="582" r:id="rId8"/>
    <p:sldId id="583" r:id="rId9"/>
    <p:sldId id="584" r:id="rId10"/>
    <p:sldId id="585" r:id="rId11"/>
    <p:sldId id="586" r:id="rId12"/>
    <p:sldId id="646" r:id="rId13"/>
    <p:sldId id="647" r:id="rId14"/>
    <p:sldId id="648" r:id="rId15"/>
    <p:sldId id="589" r:id="rId16"/>
    <p:sldId id="587" r:id="rId17"/>
    <p:sldId id="598" r:id="rId18"/>
    <p:sldId id="724" r:id="rId19"/>
    <p:sldId id="746" r:id="rId20"/>
    <p:sldId id="759" r:id="rId21"/>
    <p:sldId id="747" r:id="rId22"/>
    <p:sldId id="748" r:id="rId23"/>
    <p:sldId id="749" r:id="rId24"/>
    <p:sldId id="750" r:id="rId25"/>
  </p:sldIdLst>
  <p:sldSz cx="9144000" cy="6858000" type="screen4x3"/>
  <p:notesSz cx="10234613" cy="7099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ieter van Rooyen (WRP)" initials="PvR (WRP)" lastIdx="7" clrIdx="0"/>
  <p:cmAuthor id="1" name="Colin Talanda" initials="CT" lastIdx="3" clrIdx="1">
    <p:extLst>
      <p:ext uri="{19B8F6BF-5375-455C-9EA6-DF929625EA0E}">
        <p15:presenceInfo xmlns:p15="http://schemas.microsoft.com/office/powerpoint/2012/main" xmlns="" userId="S-1-5-21-1657082222-3515343215-833021923-1177" providerId="AD"/>
      </p:ext>
    </p:extLst>
  </p:cmAuthor>
  <p:cmAuthor id="2" name="Sebastian Jahnke" initials="SJ" lastIdx="1" clrIdx="2">
    <p:extLst>
      <p:ext uri="{19B8F6BF-5375-455C-9EA6-DF929625EA0E}">
        <p15:presenceInfo xmlns:p15="http://schemas.microsoft.com/office/powerpoint/2012/main" xmlns="" userId="Sebastian Jahnk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  <a:srgbClr val="009900"/>
    <a:srgbClr val="FFBC01"/>
    <a:srgbClr val="FB592D"/>
    <a:srgbClr val="FF3399"/>
    <a:srgbClr val="FDEADA"/>
    <a:srgbClr val="FFFFFF"/>
    <a:srgbClr val="4A7EB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467" autoAdjust="0"/>
    <p:restoredTop sz="85029" autoAdjust="0"/>
  </p:normalViewPr>
  <p:slideViewPr>
    <p:cSldViewPr snapToGrid="0">
      <p:cViewPr varScale="1">
        <p:scale>
          <a:sx n="95" d="100"/>
          <a:sy n="95" d="100"/>
        </p:scale>
        <p:origin x="-19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2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58" y="9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999" cy="35619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7247" y="0"/>
            <a:ext cx="4434999" cy="35619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F9FBA0E0-4BE6-4A32-AE56-90BD3051A579}" type="datetimeFigureOut">
              <a:rPr lang="en-US" smtClean="0"/>
              <a:pPr/>
              <a:t>2/18/2019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743103"/>
            <a:ext cx="4434999" cy="356198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7247" y="6743103"/>
            <a:ext cx="4434999" cy="356198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FCA19406-1873-42A4-A305-7999F0E6247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2783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999" cy="354965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247" y="0"/>
            <a:ext cx="4434999" cy="354965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E8696F79-02F0-4926-9764-1D728F352A0B}" type="datetimeFigureOut">
              <a:rPr lang="en-ZA" smtClean="0"/>
              <a:pPr/>
              <a:t>2019/02/18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3463" y="3372168"/>
            <a:ext cx="8187690" cy="3194685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3103"/>
            <a:ext cx="4434999" cy="354965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247" y="6743103"/>
            <a:ext cx="4434999" cy="354965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DEC39D30-B17C-4499-BC23-2AA0CF843A5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4049815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82394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39D30-B17C-4499-BC23-2AA0CF843A52}" type="slidenum">
              <a:rPr lang="en-ZA" smtClean="0"/>
              <a:pPr/>
              <a:t>15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717493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39D30-B17C-4499-BC23-2AA0CF843A52}" type="slidenum">
              <a:rPr lang="en-ZA" smtClean="0"/>
              <a:pPr/>
              <a:t>16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14163435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12004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39D30-B17C-4499-BC23-2AA0CF843A52}" type="slidenum">
              <a:rPr lang="en-ZA" smtClean="0"/>
              <a:pPr/>
              <a:t>18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1899702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223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1581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39D30-B17C-4499-BC23-2AA0CF843A52}" type="slidenum">
              <a:rPr lang="en-ZA" smtClean="0"/>
              <a:pPr/>
              <a:t>6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3861875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9334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39D30-B17C-4499-BC23-2AA0CF843A52}" type="slidenum">
              <a:rPr lang="en-ZA" smtClean="0"/>
              <a:pPr/>
              <a:t>8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38722097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277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39D30-B17C-4499-BC23-2AA0CF843A52}" type="slidenum">
              <a:rPr lang="en-ZA" smtClean="0"/>
              <a:pPr/>
              <a:t>10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286796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39D30-B17C-4499-BC23-2AA0CF843A52}" type="slidenum">
              <a:rPr lang="en-ZA" smtClean="0"/>
              <a:pPr/>
              <a:t>11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2553901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DWS Slide Cover3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 descr="DWS Slide Cover pic4.jp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1512888"/>
            <a:ext cx="9180513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450728" y="2148009"/>
            <a:ext cx="7077807" cy="3030660"/>
          </a:xfrm>
          <a:prstGeom prst="rect">
            <a:avLst/>
          </a:prstGeom>
        </p:spPr>
        <p:txBody>
          <a:bodyPr/>
          <a:lstStyle>
            <a:lvl1pPr algn="l">
              <a:defRPr lang="en-US" sz="2400" kern="1200" dirty="0" smtClean="0">
                <a:solidFill>
                  <a:schemeClr val="bg2">
                    <a:lumMod val="25000"/>
                  </a:schemeClr>
                </a:solidFill>
                <a:latin typeface="Gill Snas" charset="0"/>
                <a:ea typeface="ＭＳ Ｐゴシック" charset="0"/>
                <a:cs typeface="Gill Snas" charset="0"/>
              </a:defRPr>
            </a:lvl1pPr>
          </a:lstStyle>
          <a:p>
            <a:pPr eaLnBrk="1" hangingPunct="1">
              <a:defRPr/>
            </a:pPr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PRESENTATION TITLE</a:t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Presented by:</a:t>
            </a:r>
            <a:br>
              <a:rPr lang="en-US" sz="14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Name Surname</a:t>
            </a:r>
            <a:br>
              <a:rPr lang="en-US" sz="18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Designation</a:t>
            </a:r>
            <a:br>
              <a:rPr lang="en-US" sz="18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Directorate</a:t>
            </a:r>
            <a:br>
              <a:rPr lang="en-US" sz="18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/>
            </a:r>
            <a:br>
              <a:rPr lang="en-US" sz="18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  <a:t>Date</a:t>
            </a:r>
            <a:br>
              <a:rPr lang="en-US" sz="1400" dirty="0">
                <a:solidFill>
                  <a:schemeClr val="bg2">
                    <a:lumMod val="25000"/>
                  </a:schemeClr>
                </a:solidFill>
                <a:latin typeface="Gill Snas" charset="0"/>
                <a:cs typeface="Gill Snas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103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4E374E3-DC7C-44D5-9424-E52ECA93ED9F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2/18/2019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983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91742AA-FB39-4743-8D79-A47C6E0FCC17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2/18/2019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3386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B3ED148C-8680-4A42-A40D-8DDE8667E77B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2/18/2019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527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CK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6051"/>
            <a:ext cx="8229600" cy="1603375"/>
          </a:xfrm>
          <a:prstGeom prst="rect">
            <a:avLst/>
          </a:prstGeom>
        </p:spPr>
        <p:txBody>
          <a:bodyPr/>
          <a:lstStyle>
            <a:lvl1pPr>
              <a:lnSpc>
                <a:spcPts val="4000"/>
              </a:lnSpc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7860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7108" y="2130425"/>
            <a:ext cx="6981092" cy="1470025"/>
          </a:xfrm>
          <a:prstGeom prst="rect">
            <a:avLst/>
          </a:prstGeom>
        </p:spPr>
        <p:txBody>
          <a:bodyPr/>
          <a:lstStyle>
            <a:lvl1pPr algn="l">
              <a:defRPr lang="en-US" sz="2800" b="1" kern="1200" dirty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7108" y="3886200"/>
            <a:ext cx="6295292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F713A5C-2932-4534-9E8D-1C012D084504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2/18/2019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178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231" y="90006"/>
            <a:ext cx="7807569" cy="745263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2400" b="1" kern="1200" cap="all" baseline="0" dirty="0" smtClean="0">
                <a:solidFill>
                  <a:srgbClr val="000000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816" y="835269"/>
            <a:ext cx="7789984" cy="538760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2400" b="1" kern="1200" cap="all" baseline="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0" indent="0">
              <a:buNone/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2pPr>
            <a:lvl3pPr marL="0" indent="0">
              <a:lnSpc>
                <a:spcPct val="200000"/>
              </a:lnSpc>
              <a:buNone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623888" indent="-536575">
              <a:buFont typeface="Wingdings" panose="05000000000000000000" pitchFamily="2" charset="2"/>
              <a:buChar char="§"/>
              <a:defRPr/>
            </a:lvl4pPr>
            <a:lvl5pPr marL="984250" indent="-360363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0F34E562-BF6F-4C59-B768-59E760B680E5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2/18/2019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Oval 17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019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816" y="70338"/>
            <a:ext cx="7789984" cy="764931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2400" b="1" kern="1200" cap="all" baseline="0" dirty="0" smtClean="0">
                <a:solidFill>
                  <a:srgbClr val="000000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816" y="835269"/>
            <a:ext cx="7789984" cy="538760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Font typeface="Arial" panose="020B0604020202020204" pitchFamily="34" charset="0"/>
              <a:buNone/>
              <a:defRPr lang="en-US" sz="2400" b="1" kern="1200" cap="all" baseline="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447675" indent="-447675">
              <a:lnSpc>
                <a:spcPct val="150000"/>
              </a:lnSpc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2pPr>
            <a:lvl3pPr marL="809625" indent="-361950">
              <a:lnSpc>
                <a:spcPct val="150000"/>
              </a:lnSpc>
              <a:buFont typeface="Wingdings" panose="05000000000000000000" pitchFamily="2" charset="2"/>
              <a:buChar char="§"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257300" indent="-360363">
              <a:buFont typeface="Arial" panose="020B0604020202020204" pitchFamily="34" charset="0"/>
              <a:buChar char="•"/>
              <a:defRPr/>
            </a:lvl4pPr>
            <a:lvl5pPr marL="1617663" indent="-360363"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4FD9519-BB22-46F4-B759-70E021C5ECED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2/18/2019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866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523" y="4406900"/>
            <a:ext cx="7035190" cy="1362075"/>
          </a:xfrm>
          <a:prstGeom prst="rect">
            <a:avLst/>
          </a:prstGeom>
        </p:spPr>
        <p:txBody>
          <a:bodyPr anchor="ctr"/>
          <a:lstStyle>
            <a:lvl1pPr algn="l">
              <a:defRPr lang="en-US" sz="2800" b="1" kern="1200" dirty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9523" y="2906713"/>
            <a:ext cx="703519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CA4324F8-2CB8-4DB3-8108-33FCF77E3E6F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2/18/2019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1806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816" y="274638"/>
            <a:ext cx="7789983" cy="1143000"/>
          </a:xfrm>
          <a:prstGeom prst="rect">
            <a:avLst/>
          </a:prstGeom>
        </p:spPr>
        <p:txBody>
          <a:bodyPr/>
          <a:lstStyle>
            <a:lvl1pPr algn="l">
              <a:defRPr lang="en-US" sz="2400" b="1" kern="1200" dirty="0" smtClean="0">
                <a:solidFill>
                  <a:srgbClr val="000000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6814" y="1600200"/>
            <a:ext cx="4050000" cy="4525963"/>
          </a:xfrm>
          <a:prstGeom prst="rect">
            <a:avLst/>
          </a:prstGeom>
        </p:spPr>
        <p:txBody>
          <a:bodyPr/>
          <a:lstStyle>
            <a:lvl1pPr>
              <a:defRPr lang="en-US" sz="2400" b="1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2pPr>
            <a:lvl3pPr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3160" y="1600200"/>
            <a:ext cx="4050000" cy="4525963"/>
          </a:xfrm>
          <a:prstGeom prst="rect">
            <a:avLst/>
          </a:prstGeom>
        </p:spPr>
        <p:txBody>
          <a:bodyPr/>
          <a:lstStyle>
            <a:lvl1pPr marL="342900" indent="-342900">
              <a:defRPr lang="en-US" sz="2400" b="1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742950" indent="-285750"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2pPr>
            <a:lvl3pPr marL="1143000" indent="-228600"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/>
              <a:t>Click to edit Master text styles</a:t>
            </a:r>
          </a:p>
          <a:p>
            <a:pPr marL="742950" lvl="1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</a:pPr>
            <a:r>
              <a:rPr lang="en-US" dirty="0"/>
              <a:t>Second level</a:t>
            </a:r>
          </a:p>
          <a:p>
            <a:pPr marL="1143000" lvl="2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2341320-839A-4850-9931-04621EBB9E36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2/18/2019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494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816" y="90006"/>
            <a:ext cx="8247184" cy="652944"/>
          </a:xfrm>
          <a:prstGeom prst="rect">
            <a:avLst/>
          </a:prstGeom>
        </p:spPr>
        <p:txBody>
          <a:bodyPr/>
          <a:lstStyle>
            <a:lvl1pPr algn="l">
              <a:lnSpc>
                <a:spcPct val="150000"/>
              </a:lnSpc>
              <a:defRPr lang="en-US" sz="2400" b="1" kern="1200" cap="all" baseline="0" dirty="0">
                <a:solidFill>
                  <a:srgbClr val="000000"/>
                </a:solidFill>
                <a:latin typeface="Gill Sans"/>
                <a:ea typeface="+mn-ea"/>
                <a:cs typeface="Gill San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D063FA6-F4CA-493A-A821-95EF10B3863F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2/18/2019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3712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597830B-32D0-4A00-A109-A335D623297D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2/18/2019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056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816" y="273050"/>
            <a:ext cx="2568697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816" y="1435100"/>
            <a:ext cx="2568697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16" y="6270499"/>
            <a:ext cx="2133600" cy="180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52A1D04-DFEE-46A1-A188-A4D6F8F3F590}" type="datetime1">
              <a:rPr lang="en-US">
                <a:solidFill>
                  <a:prstClr val="black"/>
                </a:solidFill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2/18/2019</a:t>
            </a:fld>
            <a:endParaRPr lang="en-US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816" y="6270499"/>
            <a:ext cx="2895600" cy="1800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86176" y="6551801"/>
            <a:ext cx="288000" cy="2880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ZA" sz="2400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6176" y="6582282"/>
            <a:ext cx="294836" cy="180000"/>
          </a:xfrm>
          <a:prstGeom prst="rect">
            <a:avLst/>
          </a:prstGeom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fld id="{3918D1BD-C811-492F-9AF0-38BA1F8577B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810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DWS Slide Pages1.jpg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" descr="DWS Slide Pages1.jpg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-1" y="-1588"/>
            <a:ext cx="1584081" cy="651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2167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MandazaK@dws.gov.za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grid.n@ixengineers.co.za" TargetMode="External"/><Relationship Id="rId4" Type="http://schemas.openxmlformats.org/officeDocument/2006/relationships/hyperlink" Target="mailto:Colint@wrp.co.za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328" y="1908167"/>
            <a:ext cx="7077807" cy="1268051"/>
          </a:xfrm>
        </p:spPr>
        <p:txBody>
          <a:bodyPr/>
          <a:lstStyle/>
          <a:p>
            <a:r>
              <a:rPr lang="en-US" b="1" dirty="0"/>
              <a:t>CONTINUATION OF WATER REQUIREMENTS AND AVAILABILITY RECONCILIATION STRATEGY FOR THE MBOMBELA MUNICIPAL AREA </a:t>
            </a:r>
            <a:br>
              <a:rPr lang="en-US" b="1" dirty="0"/>
            </a:br>
            <a:r>
              <a:rPr lang="en-US" dirty="0"/>
              <a:t>(Crocodile Sabie River System Reconciliation Strategy)</a:t>
            </a:r>
            <a:r>
              <a:rPr lang="en-Z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b="1" dirty="0"/>
              <a:t/>
            </a:r>
            <a:br>
              <a:rPr lang="en-ZA" b="1" dirty="0"/>
            </a:br>
            <a:r>
              <a:rPr lang="en-GB" sz="2800" b="1" dirty="0">
                <a:solidFill>
                  <a:schemeClr val="tx1"/>
                </a:solidFill>
              </a:rPr>
              <a:t>Strategy Steering Committee Meeting 1</a:t>
            </a:r>
            <a:r>
              <a:rPr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ZA" dirty="0"/>
              <a:t/>
            </a:r>
            <a:br>
              <a:rPr lang="en-ZA" dirty="0"/>
            </a:br>
            <a:r>
              <a:rPr lang="en-US" dirty="0"/>
              <a:t>Thursday, 31 May 2018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xmlns="" val="397057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957943" y="784104"/>
            <a:ext cx="8187148" cy="5562600"/>
          </a:xfrm>
          <a:prstGeom prst="rect">
            <a:avLst/>
          </a:prstGeom>
        </p:spPr>
        <p:txBody>
          <a:bodyPr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sz="2600" dirty="0">
                <a:solidFill>
                  <a:schemeClr val="tx1"/>
                </a:solidFill>
              </a:rPr>
              <a:t>Plans of action or policy designed to ensure sufficient water is made available to towns over the next ±20 years</a:t>
            </a:r>
            <a:r>
              <a:rPr lang="en-ZA" sz="2600" dirty="0" smtClean="0">
                <a:solidFill>
                  <a:schemeClr val="tx1"/>
                </a:solidFill>
              </a:rPr>
              <a:t>.</a:t>
            </a:r>
            <a:endParaRPr lang="en-ZA" sz="2600" dirty="0">
              <a:solidFill>
                <a:schemeClr val="tx1"/>
              </a:solidFill>
            </a:endParaRPr>
          </a:p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sz="2600" dirty="0">
                <a:solidFill>
                  <a:schemeClr val="tx1"/>
                </a:solidFill>
              </a:rPr>
              <a:t>Uses existing information collected (building blocks) on:</a:t>
            </a:r>
          </a:p>
          <a:p>
            <a:pPr marL="741363" lvl="2" indent="-342900" algn="l">
              <a:lnSpc>
                <a:spcPct val="150000"/>
              </a:lnSpc>
              <a:spcBef>
                <a:spcPts val="0"/>
              </a:spcBef>
              <a:buFont typeface="Calibri" pitchFamily="34" charset="0"/>
              <a:buChar char="−"/>
              <a:defRPr/>
            </a:pPr>
            <a:r>
              <a:rPr lang="en-ZA" dirty="0">
                <a:solidFill>
                  <a:schemeClr val="tx1"/>
                </a:solidFill>
              </a:rPr>
              <a:t>Water requirements</a:t>
            </a:r>
          </a:p>
          <a:p>
            <a:pPr marL="741363" lvl="2" indent="-342900" algn="l">
              <a:lnSpc>
                <a:spcPct val="150000"/>
              </a:lnSpc>
              <a:spcBef>
                <a:spcPts val="0"/>
              </a:spcBef>
              <a:buFont typeface="Calibri" pitchFamily="34" charset="0"/>
              <a:buChar char="−"/>
              <a:defRPr/>
            </a:pPr>
            <a:r>
              <a:rPr lang="en-ZA" dirty="0">
                <a:solidFill>
                  <a:schemeClr val="tx1"/>
                </a:solidFill>
              </a:rPr>
              <a:t>Water use and infrastructure</a:t>
            </a:r>
          </a:p>
          <a:p>
            <a:pPr marL="741363" lvl="2" indent="-342900" algn="l">
              <a:lnSpc>
                <a:spcPct val="150000"/>
              </a:lnSpc>
              <a:spcBef>
                <a:spcPts val="0"/>
              </a:spcBef>
              <a:buFont typeface="Calibri" pitchFamily="34" charset="0"/>
              <a:buChar char="−"/>
              <a:defRPr/>
            </a:pPr>
            <a:r>
              <a:rPr lang="en-ZA" dirty="0">
                <a:solidFill>
                  <a:schemeClr val="tx1"/>
                </a:solidFill>
              </a:rPr>
              <a:t>Water resources</a:t>
            </a:r>
          </a:p>
          <a:p>
            <a:pPr marL="741363" lvl="2" indent="-342900" algn="l">
              <a:lnSpc>
                <a:spcPct val="150000"/>
              </a:lnSpc>
              <a:spcBef>
                <a:spcPts val="0"/>
              </a:spcBef>
              <a:buFont typeface="Calibri" pitchFamily="34" charset="0"/>
              <a:buChar char="−"/>
              <a:defRPr/>
            </a:pPr>
            <a:r>
              <a:rPr lang="en-ZA" dirty="0">
                <a:solidFill>
                  <a:schemeClr val="tx1"/>
                </a:solidFill>
              </a:rPr>
              <a:t>WC/WDM</a:t>
            </a:r>
          </a:p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sz="2600" dirty="0">
                <a:solidFill>
                  <a:schemeClr val="tx1"/>
                </a:solidFill>
              </a:rPr>
              <a:t>Develop scenarios to meet water requirements for current and future use, including optimisation of local resources, improved water services and water resource management.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9291" y="245936"/>
            <a:ext cx="8428534" cy="612594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2800" b="1" kern="1200" dirty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ZA" dirty="0">
                <a:solidFill>
                  <a:schemeClr val="accent3">
                    <a:lumMod val="75000"/>
                  </a:schemeClr>
                </a:solidFill>
              </a:rPr>
              <a:t>WHAT IS A RECONCILIATION STRATEGY?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3491285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9291" y="366707"/>
            <a:ext cx="8428534" cy="612594"/>
          </a:xfrm>
        </p:spPr>
        <p:txBody>
          <a:bodyPr/>
          <a:lstStyle/>
          <a:p>
            <a:r>
              <a:rPr lang="en-ZA" dirty="0">
                <a:solidFill>
                  <a:schemeClr val="accent3">
                    <a:lumMod val="75000"/>
                  </a:schemeClr>
                </a:solidFill>
              </a:rPr>
              <a:t>WHAT IS A RECONCILIATION STRATEGY?</a:t>
            </a:r>
            <a:endParaRPr lang="en-ZA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57942" y="979301"/>
            <a:ext cx="8186057" cy="5562600"/>
          </a:xfrm>
          <a:prstGeom prst="rect">
            <a:avLst/>
          </a:prstGeom>
        </p:spPr>
        <p:txBody>
          <a:bodyPr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dirty="0">
                <a:solidFill>
                  <a:schemeClr val="tx1"/>
                </a:solidFill>
              </a:rPr>
              <a:t>It aims to answer the following questions:</a:t>
            </a:r>
          </a:p>
          <a:p>
            <a:pPr marL="741363" lvl="2" indent="-342900" algn="l">
              <a:lnSpc>
                <a:spcPct val="150000"/>
              </a:lnSpc>
              <a:spcBef>
                <a:spcPts val="0"/>
              </a:spcBef>
              <a:buFont typeface="Calibri" pitchFamily="34" charset="0"/>
              <a:buChar char="−"/>
              <a:defRPr/>
            </a:pPr>
            <a:r>
              <a:rPr lang="en-ZA" dirty="0">
                <a:solidFill>
                  <a:schemeClr val="tx1"/>
                </a:solidFill>
              </a:rPr>
              <a:t>How much water is needed? - now and in the future</a:t>
            </a:r>
          </a:p>
          <a:p>
            <a:pPr marL="741363" lvl="2" indent="-342900" algn="l">
              <a:lnSpc>
                <a:spcPct val="150000"/>
              </a:lnSpc>
              <a:spcBef>
                <a:spcPts val="0"/>
              </a:spcBef>
              <a:buFont typeface="Calibri" pitchFamily="34" charset="0"/>
              <a:buChar char="−"/>
              <a:defRPr/>
            </a:pPr>
            <a:r>
              <a:rPr lang="en-ZA" dirty="0">
                <a:solidFill>
                  <a:schemeClr val="tx1"/>
                </a:solidFill>
              </a:rPr>
              <a:t>What water resources are available or can be made available?</a:t>
            </a:r>
          </a:p>
          <a:p>
            <a:pPr marL="741363" lvl="2" indent="-342900" algn="l">
              <a:lnSpc>
                <a:spcPct val="150000"/>
              </a:lnSpc>
              <a:spcBef>
                <a:spcPts val="0"/>
              </a:spcBef>
              <a:buFont typeface="Calibri" pitchFamily="34" charset="0"/>
              <a:buChar char="−"/>
              <a:defRPr/>
            </a:pPr>
            <a:r>
              <a:rPr lang="en-ZA" dirty="0">
                <a:solidFill>
                  <a:schemeClr val="tx1"/>
                </a:solidFill>
              </a:rPr>
              <a:t>Which interventions can be consider to achieve a balance between water needs and supply?</a:t>
            </a:r>
          </a:p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dirty="0">
                <a:solidFill>
                  <a:schemeClr val="tx1"/>
                </a:solidFill>
              </a:rPr>
              <a:t>Focuses on the projected annual water balance. </a:t>
            </a:r>
          </a:p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dirty="0">
                <a:solidFill>
                  <a:schemeClr val="tx1"/>
                </a:solidFill>
              </a:rPr>
              <a:t>Also considers the accuracy of all the components that make up the water balance.</a:t>
            </a:r>
          </a:p>
        </p:txBody>
      </p:sp>
    </p:spTree>
    <p:extLst>
      <p:ext uri="{BB962C8B-B14F-4D97-AF65-F5344CB8AC3E}">
        <p14:creationId xmlns:p14="http://schemas.microsoft.com/office/powerpoint/2010/main" xmlns="" val="2047745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997" y="0"/>
            <a:ext cx="7772400" cy="819809"/>
          </a:xfrm>
        </p:spPr>
        <p:txBody>
          <a:bodyPr anchor="ctr" anchorCtr="0">
            <a:normAutofit/>
          </a:bodyPr>
          <a:lstStyle/>
          <a:p>
            <a:pPr algn="l"/>
            <a:r>
              <a:rPr lang="en-US" sz="2800" b="1" cap="all" dirty="0">
                <a:solidFill>
                  <a:schemeClr val="accent3">
                    <a:lumMod val="75000"/>
                  </a:schemeClr>
                </a:solidFill>
                <a:latin typeface="Gill Sans"/>
                <a:ea typeface="+mn-ea"/>
                <a:cs typeface="Gill Sans"/>
              </a:rPr>
              <a:t>Background to this Assignment</a:t>
            </a:r>
            <a:endParaRPr lang="en-ZA" sz="2800" b="1" cap="all" dirty="0">
              <a:solidFill>
                <a:schemeClr val="accent3">
                  <a:lumMod val="75000"/>
                </a:schemeClr>
              </a:solidFill>
              <a:latin typeface="Gill Sans"/>
              <a:ea typeface="+mn-ea"/>
              <a:cs typeface="Gill San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603849"/>
            <a:ext cx="8229600" cy="5469155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ZA" sz="26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Reconciliation Strategy for the Mbombela Municipal area was developed (</a:t>
            </a:r>
            <a:r>
              <a:rPr lang="en-ZA" sz="26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2014) </a:t>
            </a:r>
            <a:endParaRPr lang="en-ZA" sz="26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ZA" sz="26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Recommends sequence of management and infrastructural interventions required to maintain acceptable assurances of supply to the users.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6331" t="25243" r="39857" b="19527"/>
          <a:stretch/>
        </p:blipFill>
        <p:spPr>
          <a:xfrm>
            <a:off x="943897" y="2723535"/>
            <a:ext cx="5546807" cy="372642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DDDC056-93C2-43FA-B20A-F762188065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636" t="43240" r="31521" b="21932"/>
          <a:stretch/>
        </p:blipFill>
        <p:spPr>
          <a:xfrm>
            <a:off x="6520200" y="2723535"/>
            <a:ext cx="1602658" cy="372642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68710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997" y="0"/>
            <a:ext cx="7772400" cy="819809"/>
          </a:xfrm>
        </p:spPr>
        <p:txBody>
          <a:bodyPr anchor="ctr" anchorCtr="0">
            <a:normAutofit/>
          </a:bodyPr>
          <a:lstStyle/>
          <a:p>
            <a:pPr algn="l"/>
            <a:r>
              <a:rPr lang="en-US" sz="2800" b="1" cap="all" dirty="0">
                <a:solidFill>
                  <a:schemeClr val="accent3">
                    <a:lumMod val="75000"/>
                  </a:schemeClr>
                </a:solidFill>
                <a:latin typeface="Gill Sans"/>
                <a:ea typeface="+mn-ea"/>
                <a:cs typeface="Gill Sans"/>
              </a:rPr>
              <a:t>Outcomes of previous assignment</a:t>
            </a:r>
            <a:endParaRPr lang="en-ZA" sz="2800" b="1" cap="all" dirty="0">
              <a:solidFill>
                <a:schemeClr val="accent3">
                  <a:lumMod val="75000"/>
                </a:schemeClr>
              </a:solidFill>
              <a:latin typeface="Gill Sans"/>
              <a:ea typeface="+mn-ea"/>
              <a:cs typeface="Gill San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1435" y="580949"/>
            <a:ext cx="8319962" cy="5696102"/>
          </a:xfrm>
        </p:spPr>
        <p:txBody>
          <a:bodyPr/>
          <a:lstStyle/>
          <a:p>
            <a:pPr algn="l"/>
            <a:r>
              <a:rPr lang="en-ZA" sz="2800" dirty="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rPr>
              <a:t>Options</a:t>
            </a:r>
            <a:r>
              <a:rPr lang="en-ZA" sz="2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reconciling increasing water requirements with the current supply in the Crocodile and Sabie Catchments included: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ZA" sz="2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Water Conservation and Demand Management (WC/WDM)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ZA" sz="2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Removal of Invasive Alien Plants (IAPs)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ZA" sz="2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Reallocation of water (pending DWS approval)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ZA" sz="2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System Operating Rules for Primkop Dam and other upstream dams (optimisation from a yield perspective)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ZA" sz="2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Groundwater development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ZA" sz="2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Rain and fog harvesting</a:t>
            </a:r>
          </a:p>
        </p:txBody>
      </p:sp>
    </p:spTree>
    <p:extLst>
      <p:ext uri="{BB962C8B-B14F-4D97-AF65-F5344CB8AC3E}">
        <p14:creationId xmlns:p14="http://schemas.microsoft.com/office/powerpoint/2010/main" xmlns="" val="1856117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997" y="0"/>
            <a:ext cx="7772400" cy="819809"/>
          </a:xfrm>
        </p:spPr>
        <p:txBody>
          <a:bodyPr anchor="ctr" anchorCtr="0">
            <a:normAutofit/>
          </a:bodyPr>
          <a:lstStyle/>
          <a:p>
            <a:pPr algn="l"/>
            <a:r>
              <a:rPr lang="en-US" sz="2800" b="1" cap="all" dirty="0">
                <a:solidFill>
                  <a:schemeClr val="accent3">
                    <a:lumMod val="75000"/>
                  </a:schemeClr>
                </a:solidFill>
                <a:latin typeface="Gill Sans"/>
                <a:ea typeface="+mn-ea"/>
                <a:cs typeface="Gill Sans"/>
              </a:rPr>
              <a:t>Outcomes of previous assignment</a:t>
            </a:r>
            <a:endParaRPr lang="en-ZA" sz="2800" b="1" cap="all" dirty="0">
              <a:solidFill>
                <a:schemeClr val="accent3">
                  <a:lumMod val="75000"/>
                </a:schemeClr>
              </a:solidFill>
              <a:latin typeface="Gill Sans"/>
              <a:ea typeface="+mn-ea"/>
              <a:cs typeface="Gill San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1487" y="858338"/>
            <a:ext cx="7992612" cy="535269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ZA" sz="2400" dirty="0">
                <a:solidFill>
                  <a:schemeClr val="tx1"/>
                </a:solidFill>
                <a:cs typeface="Arial" panose="020B0604020202020204" pitchFamily="34" charset="0"/>
              </a:rPr>
              <a:t>Regional Dam: 3 possible schemes were identified in the Crocodile River catchment:</a:t>
            </a:r>
          </a:p>
          <a:p>
            <a:pPr marL="800100" lvl="1" indent="-342900" algn="l">
              <a:buFont typeface="Symbol" panose="05050102010706020507" pitchFamily="18" charset="2"/>
              <a:buChar char=""/>
            </a:pPr>
            <a:r>
              <a:rPr lang="en-ZA" sz="2400" dirty="0">
                <a:solidFill>
                  <a:schemeClr val="tx1"/>
                </a:solidFill>
                <a:cs typeface="Arial" panose="020B0604020202020204" pitchFamily="34" charset="0"/>
              </a:rPr>
              <a:t>Montrose Dam (eliminated – other options more economical)</a:t>
            </a:r>
          </a:p>
          <a:p>
            <a:pPr marL="800100" lvl="1" indent="-342900" algn="l">
              <a:buFont typeface="Symbol" panose="05050102010706020507" pitchFamily="18" charset="2"/>
              <a:buChar char=""/>
            </a:pPr>
            <a:r>
              <a:rPr lang="en-ZA" sz="2400" dirty="0">
                <a:solidFill>
                  <a:schemeClr val="tx1"/>
                </a:solidFill>
                <a:cs typeface="Arial" panose="020B0604020202020204" pitchFamily="34" charset="0"/>
              </a:rPr>
              <a:t>Mountain View Dam (to be investigated further – feasibility study)</a:t>
            </a:r>
          </a:p>
          <a:p>
            <a:pPr marL="800100" lvl="1" indent="-342900" algn="l">
              <a:buFont typeface="Symbol" panose="05050102010706020507" pitchFamily="18" charset="2"/>
              <a:buChar char=""/>
            </a:pPr>
            <a:r>
              <a:rPr lang="en-ZA" sz="2400" dirty="0">
                <a:solidFill>
                  <a:schemeClr val="tx1"/>
                </a:solidFill>
                <a:cs typeface="Arial" panose="020B0604020202020204" pitchFamily="34" charset="0"/>
              </a:rPr>
              <a:t>Strathmore off-channel storage dam (to be investigated further – feasibility study)</a:t>
            </a:r>
          </a:p>
          <a:p>
            <a:pPr marL="1257300" lvl="2" indent="-342900" algn="l">
              <a:buFont typeface="Symbol" panose="05050102010706020507" pitchFamily="18" charset="2"/>
              <a:buChar char=""/>
            </a:pPr>
            <a:endParaRPr lang="en-ZA" sz="1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ZA" sz="2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5080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7866" y="157157"/>
            <a:ext cx="8428534" cy="612594"/>
          </a:xfrm>
        </p:spPr>
        <p:txBody>
          <a:bodyPr/>
          <a:lstStyle/>
          <a:p>
            <a:r>
              <a:rPr lang="en-ZA" dirty="0">
                <a:solidFill>
                  <a:schemeClr val="accent3">
                    <a:lumMod val="75000"/>
                  </a:schemeClr>
                </a:solidFill>
              </a:rPr>
              <a:t>WHY CONTINUATION OF A STRATEGY? </a:t>
            </a:r>
            <a:br>
              <a:rPr lang="en-ZA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ZA" dirty="0">
                <a:solidFill>
                  <a:schemeClr val="accent3">
                    <a:lumMod val="75000"/>
                  </a:schemeClr>
                </a:solidFill>
              </a:rPr>
              <a:t>(THIS STUDY)</a:t>
            </a:r>
            <a:endParaRPr lang="en-ZA" sz="28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16898" y="1138958"/>
            <a:ext cx="8125502" cy="5562600"/>
          </a:xfrm>
          <a:prstGeom prst="rect">
            <a:avLst/>
          </a:prstGeom>
        </p:spPr>
        <p:txBody>
          <a:bodyPr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sz="2400" dirty="0">
                <a:solidFill>
                  <a:schemeClr val="tx1"/>
                </a:solidFill>
              </a:rPr>
              <a:t>Water balances need to be continuously monitored / investigated and the strategy regularly updated to remain technically relevant.</a:t>
            </a:r>
          </a:p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sz="2400" dirty="0">
                <a:solidFill>
                  <a:schemeClr val="tx1"/>
                </a:solidFill>
              </a:rPr>
              <a:t>Ensures that intervention planning can be implemented taking into account any changes that may impact on the projected water balance.</a:t>
            </a:r>
          </a:p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sz="2400" b="1" dirty="0">
                <a:solidFill>
                  <a:schemeClr val="tx1"/>
                </a:solidFill>
              </a:rPr>
              <a:t>Study Objective: </a:t>
            </a:r>
            <a:r>
              <a:rPr lang="en-ZA" sz="2400" dirty="0">
                <a:solidFill>
                  <a:schemeClr val="tx1"/>
                </a:solidFill>
              </a:rPr>
              <a:t>In-depth review, systematically update and improve the water resource reconciliation strategy so that it remains </a:t>
            </a:r>
            <a:r>
              <a:rPr lang="en-ZA" sz="2400" b="1" dirty="0">
                <a:solidFill>
                  <a:schemeClr val="tx1"/>
                </a:solidFill>
              </a:rPr>
              <a:t>relevant, technically sound, economically viable, socially acceptable and sustainable </a:t>
            </a:r>
            <a:r>
              <a:rPr lang="en-ZA" sz="2400" dirty="0">
                <a:solidFill>
                  <a:schemeClr val="tx1"/>
                </a:solidFill>
              </a:rPr>
              <a:t>and thus </a:t>
            </a:r>
            <a:r>
              <a:rPr lang="en-ZA" sz="2400" b="1" dirty="0">
                <a:solidFill>
                  <a:schemeClr val="tx1"/>
                </a:solidFill>
              </a:rPr>
              <a:t>enabling the implementation of the strategy by the relevant authorities</a:t>
            </a:r>
            <a:r>
              <a:rPr lang="en-ZA" sz="24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276663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9292" y="366707"/>
            <a:ext cx="6733084" cy="612594"/>
          </a:xfrm>
        </p:spPr>
        <p:txBody>
          <a:bodyPr/>
          <a:lstStyle/>
          <a:p>
            <a:pPr algn="ctr"/>
            <a:r>
              <a:rPr lang="en-ZA" dirty="0">
                <a:solidFill>
                  <a:schemeClr val="accent3">
                    <a:lumMod val="75000"/>
                  </a:schemeClr>
                </a:solidFill>
              </a:rPr>
              <a:t>APPOINTED PSP</a:t>
            </a:r>
            <a:endParaRPr lang="en-ZA" sz="28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64498" y="979301"/>
            <a:ext cx="8379502" cy="5562600"/>
          </a:xfrm>
          <a:prstGeom prst="rect">
            <a:avLst/>
          </a:prstGeom>
        </p:spPr>
        <p:txBody>
          <a:bodyPr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1134696"/>
            <a:ext cx="80391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lvl="1" indent="-342900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sz="2600" dirty="0"/>
              <a:t>The Professional Service Provider (PSP) appointed to undertake the study : </a:t>
            </a:r>
            <a:r>
              <a:rPr lang="en-ZA" sz="2600" b="1" dirty="0"/>
              <a:t>Black Jills Engineers </a:t>
            </a:r>
            <a:r>
              <a:rPr lang="en-ZA" sz="2600" dirty="0"/>
              <a:t>in association with </a:t>
            </a:r>
            <a:r>
              <a:rPr lang="en-ZA" sz="2600" b="1" dirty="0"/>
              <a:t>iX Engineers </a:t>
            </a:r>
            <a:r>
              <a:rPr lang="en-ZA" sz="2600" dirty="0"/>
              <a:t>and </a:t>
            </a:r>
            <a:r>
              <a:rPr lang="en-ZA" sz="2600" b="1" dirty="0"/>
              <a:t>WRP Consulting Engineers </a:t>
            </a:r>
            <a:r>
              <a:rPr lang="en-ZA" sz="2600" dirty="0"/>
              <a:t>(Joint Venture).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90538685"/>
              </p:ext>
            </p:extLst>
          </p:nvPr>
        </p:nvGraphicFramePr>
        <p:xfrm>
          <a:off x="0" y="3658402"/>
          <a:ext cx="9144000" cy="237676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786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6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189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61326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/>
                        <a:t>DWS Enquiries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ZA" sz="2400" dirty="0"/>
                        <a:t>Technical Enquiries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94345">
                <a:tc>
                  <a:txBody>
                    <a:bodyPr/>
                    <a:lstStyle/>
                    <a:p>
                      <a:r>
                        <a:rPr lang="en-ZA" sz="2000" b="1" dirty="0"/>
                        <a:t>Kennedy Mandaza</a:t>
                      </a:r>
                    </a:p>
                    <a:p>
                      <a:r>
                        <a:rPr lang="en-ZA" sz="2000" dirty="0"/>
                        <a:t>Production</a:t>
                      </a:r>
                      <a:r>
                        <a:rPr lang="en-ZA" sz="2000" baseline="0" dirty="0"/>
                        <a:t> Engineer</a:t>
                      </a:r>
                      <a:r>
                        <a:rPr lang="en-ZA" sz="2000" dirty="0"/>
                        <a:t>: NWRP (East)</a:t>
                      </a:r>
                    </a:p>
                    <a:p>
                      <a:r>
                        <a:rPr lang="en-ZA" sz="2000" dirty="0"/>
                        <a:t>Tel: (012) 336 7670</a:t>
                      </a:r>
                    </a:p>
                    <a:p>
                      <a:r>
                        <a:rPr lang="en-ZA" sz="2000" dirty="0"/>
                        <a:t>Email:</a:t>
                      </a:r>
                      <a:r>
                        <a:rPr lang="en-ZA" sz="2000" baseline="0" dirty="0"/>
                        <a:t> </a:t>
                      </a:r>
                      <a:r>
                        <a:rPr lang="en-ZA" sz="2000" baseline="0" dirty="0">
                          <a:hlinkClick r:id="rId3"/>
                        </a:rPr>
                        <a:t>MandazaK@dws.gov.za</a:t>
                      </a:r>
                      <a:r>
                        <a:rPr lang="en-ZA" sz="2000" dirty="0"/>
                        <a:t>   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b="1" dirty="0"/>
                        <a:t>Colin Talanda</a:t>
                      </a:r>
                    </a:p>
                    <a:p>
                      <a:r>
                        <a:rPr lang="en-ZA" sz="2000" dirty="0"/>
                        <a:t>BJE/iX/WRP</a:t>
                      </a:r>
                    </a:p>
                    <a:p>
                      <a:r>
                        <a:rPr lang="en-ZA" sz="2000" dirty="0"/>
                        <a:t>Tel: (012) 346 3496	</a:t>
                      </a:r>
                    </a:p>
                    <a:p>
                      <a:r>
                        <a:rPr lang="en-ZA" sz="2000" dirty="0"/>
                        <a:t>Email: </a:t>
                      </a:r>
                    </a:p>
                    <a:p>
                      <a:r>
                        <a:rPr lang="en-ZA" sz="2000" dirty="0">
                          <a:hlinkClick r:id="rId4"/>
                        </a:rPr>
                        <a:t>colint@wrp.co.za</a:t>
                      </a:r>
                      <a:r>
                        <a:rPr lang="en-ZA" sz="2000" dirty="0"/>
                        <a:t>	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dirty="0">
                          <a:solidFill>
                            <a:schemeClr val="tx1"/>
                          </a:solidFill>
                        </a:rPr>
                        <a:t>Ingrid Nleya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>
                          <a:solidFill>
                            <a:schemeClr val="tx1"/>
                          </a:solidFill>
                        </a:rPr>
                        <a:t>BJE/iX/WRP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>
                          <a:solidFill>
                            <a:schemeClr val="tx1"/>
                          </a:solidFill>
                        </a:rPr>
                        <a:t>Tel:</a:t>
                      </a:r>
                      <a:r>
                        <a:rPr lang="en-ZA" sz="2000" baseline="0" dirty="0">
                          <a:solidFill>
                            <a:schemeClr val="tx1"/>
                          </a:solidFill>
                        </a:rPr>
                        <a:t> (0)12 745 2510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>
                          <a:solidFill>
                            <a:schemeClr val="tx1"/>
                          </a:solidFill>
                        </a:rPr>
                        <a:t>Email: </a:t>
                      </a:r>
                      <a:r>
                        <a:rPr lang="en-ZA" sz="2000" dirty="0">
                          <a:hlinkClick r:id="rId5"/>
                        </a:rPr>
                        <a:t>ingrid.n@ixengineers.co.za</a:t>
                      </a:r>
                      <a:r>
                        <a:rPr lang="en-ZA" sz="2000" baseline="0" dirty="0"/>
                        <a:t> </a:t>
                      </a:r>
                      <a:endParaRPr lang="en-Z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607584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329" y="1908167"/>
            <a:ext cx="7064622" cy="1268051"/>
          </a:xfrm>
        </p:spPr>
        <p:txBody>
          <a:bodyPr/>
          <a:lstStyle/>
          <a:p>
            <a:r>
              <a:rPr lang="en-US" b="1" dirty="0"/>
              <a:t>CONTINUATION OF WATER REQUIREMENTS AND AVAILABILITY RECONCILIATION STRATEGY FOR THE MBOMBELA MUNICIPAL AREA </a:t>
            </a:r>
            <a:br>
              <a:rPr lang="en-US" b="1" dirty="0"/>
            </a:br>
            <a:r>
              <a:rPr lang="en-US" dirty="0"/>
              <a:t>(Crocodile Sabie River System Reconciliation Strategy)</a:t>
            </a:r>
            <a:r>
              <a:rPr lang="en-Z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b="1" dirty="0"/>
              <a:t/>
            </a:r>
            <a:br>
              <a:rPr lang="en-ZA" b="1" dirty="0"/>
            </a:br>
            <a:r>
              <a:rPr lang="en-GB" sz="3200" b="1" dirty="0">
                <a:solidFill>
                  <a:schemeClr val="tx1"/>
                </a:solidFill>
              </a:rPr>
              <a:t>Item 7: </a:t>
            </a:r>
            <a:r>
              <a:rPr lang="en-ZA" sz="3200" b="1" dirty="0">
                <a:solidFill>
                  <a:schemeClr val="tx1"/>
                </a:solidFill>
              </a:rPr>
              <a:t>Strategy Interventions</a:t>
            </a:r>
            <a:r>
              <a:rPr dirty="0"/>
              <a:t/>
            </a:r>
            <a:br>
              <a:rPr dirty="0"/>
            </a:br>
            <a:r>
              <a:rPr lang="en-ZA" dirty="0"/>
              <a:t/>
            </a:r>
            <a:br>
              <a:rPr lang="en-ZA" dirty="0"/>
            </a:b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xmlns="" val="2027311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1241" y="137723"/>
            <a:ext cx="7772400" cy="819809"/>
          </a:xfrm>
        </p:spPr>
        <p:txBody>
          <a:bodyPr/>
          <a:lstStyle/>
          <a:p>
            <a:r>
              <a:rPr lang="en-US" sz="2800" b="1" dirty="0"/>
              <a:t>2014 Strategy Interventions Summary</a:t>
            </a:r>
            <a:endParaRPr lang="en-ZA" sz="2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90366896"/>
              </p:ext>
            </p:extLst>
          </p:nvPr>
        </p:nvGraphicFramePr>
        <p:xfrm>
          <a:off x="1" y="984160"/>
          <a:ext cx="9144000" cy="5873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533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906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2873">
                <a:tc>
                  <a:txBody>
                    <a:bodyPr/>
                    <a:lstStyle/>
                    <a:p>
                      <a:r>
                        <a:rPr lang="en-ZA" sz="2000" dirty="0"/>
                        <a:t>Intervention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Responsibility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5388">
                <a:tc>
                  <a:txBody>
                    <a:bodyPr/>
                    <a:lstStyle/>
                    <a:p>
                      <a:r>
                        <a:rPr lang="en-ZA" sz="2000" dirty="0"/>
                        <a:t>Addressing</a:t>
                      </a:r>
                      <a:r>
                        <a:rPr lang="en-ZA" sz="2000" baseline="0" dirty="0"/>
                        <a:t> Unlawful Irrigation Use (Compliance Monitoring and Enforcement</a:t>
                      </a:r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IUCMA/DWS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7695">
                <a:tc>
                  <a:txBody>
                    <a:bodyPr/>
                    <a:lstStyle/>
                    <a:p>
                      <a:r>
                        <a:rPr lang="en-ZA" sz="2000" dirty="0"/>
                        <a:t>WC/WDM Urban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City</a:t>
                      </a:r>
                      <a:r>
                        <a:rPr lang="en-ZA" sz="2000" baseline="0" dirty="0"/>
                        <a:t> of Mbombela/Sembcorp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1237">
                <a:tc>
                  <a:txBody>
                    <a:bodyPr/>
                    <a:lstStyle/>
                    <a:p>
                      <a:r>
                        <a:rPr lang="en-ZA" sz="2000" dirty="0"/>
                        <a:t>WC/WDM in the</a:t>
                      </a:r>
                      <a:r>
                        <a:rPr lang="en-ZA" sz="2000" baseline="0" dirty="0"/>
                        <a:t> Irrigation Sector and Trading of Water Savings</a:t>
                      </a:r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DWS 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873">
                <a:tc>
                  <a:txBody>
                    <a:bodyPr/>
                    <a:lstStyle/>
                    <a:p>
                      <a:r>
                        <a:rPr lang="en-ZA" sz="2000" dirty="0"/>
                        <a:t>Water Trading (purchase</a:t>
                      </a:r>
                      <a:r>
                        <a:rPr lang="en-ZA" sz="2000" baseline="0" dirty="0"/>
                        <a:t> of full water)</a:t>
                      </a:r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DWS 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873">
                <a:tc>
                  <a:txBody>
                    <a:bodyPr/>
                    <a:lstStyle/>
                    <a:p>
                      <a:r>
                        <a:rPr lang="en-ZA" sz="2000" dirty="0"/>
                        <a:t>Removal of </a:t>
                      </a:r>
                      <a:r>
                        <a:rPr lang="en-ZA" sz="2000" dirty="0" smtClean="0"/>
                        <a:t>IAP’s</a:t>
                      </a:r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Working for</a:t>
                      </a:r>
                      <a:r>
                        <a:rPr lang="en-ZA" sz="2000" baseline="0" dirty="0"/>
                        <a:t> Water</a:t>
                      </a:r>
                      <a:endParaRPr lang="en-Z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2873">
                <a:tc>
                  <a:txBody>
                    <a:bodyPr/>
                    <a:lstStyle/>
                    <a:p>
                      <a:r>
                        <a:rPr lang="en-ZA" sz="2000" dirty="0"/>
                        <a:t>Groundwater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City of Mbombela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19156">
                <a:tc>
                  <a:txBody>
                    <a:bodyPr/>
                    <a:lstStyle/>
                    <a:p>
                      <a:r>
                        <a:rPr lang="en-ZA" sz="2000" dirty="0"/>
                        <a:t>Operationalisation</a:t>
                      </a:r>
                      <a:r>
                        <a:rPr lang="en-ZA" sz="2000" baseline="0" dirty="0"/>
                        <a:t> of the Reserve</a:t>
                      </a:r>
                      <a:endParaRPr lang="en-Z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DWS</a:t>
                      </a:r>
                      <a:r>
                        <a:rPr lang="en-ZA" sz="2000" baseline="0" dirty="0"/>
                        <a:t> HO</a:t>
                      </a:r>
                    </a:p>
                    <a:p>
                      <a:r>
                        <a:rPr lang="en-ZA" sz="2000" baseline="0" dirty="0"/>
                        <a:t>DWS R, IBs, WUAs, CoM, BLM, KNP</a:t>
                      </a:r>
                      <a:endParaRPr lang="en-Z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873">
                <a:tc>
                  <a:txBody>
                    <a:bodyPr/>
                    <a:lstStyle/>
                    <a:p>
                      <a:r>
                        <a:rPr lang="en-ZA" sz="2000" dirty="0"/>
                        <a:t>Options Analysis of Identified Dams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DWS 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01229">
                <a:tc>
                  <a:txBody>
                    <a:bodyPr/>
                    <a:lstStyle/>
                    <a:p>
                      <a:r>
                        <a:rPr lang="en-ZA" sz="2000" dirty="0"/>
                        <a:t>Construction of New Dam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/>
                        <a:t>DWS HO</a:t>
                      </a:r>
                      <a:r>
                        <a:rPr lang="en-ZA" sz="2000" baseline="0" dirty="0"/>
                        <a:t> &amp; Implementing Agency</a:t>
                      </a:r>
                      <a:endParaRPr lang="en-Z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873">
                <a:tc>
                  <a:txBody>
                    <a:bodyPr/>
                    <a:lstStyle/>
                    <a:p>
                      <a:r>
                        <a:rPr lang="en-ZA" sz="2000" dirty="0"/>
                        <a:t>System Operating Rules for Sabie River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DWS HO &amp; DWS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2873">
                <a:tc>
                  <a:txBody>
                    <a:bodyPr/>
                    <a:lstStyle/>
                    <a:p>
                      <a:r>
                        <a:rPr lang="en-ZA" sz="2000" dirty="0"/>
                        <a:t>Operating Rules for Primkop Dam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/>
                        <a:t>Irrigators</a:t>
                      </a:r>
                      <a:r>
                        <a:rPr lang="en-ZA" sz="2000" baseline="0" dirty="0"/>
                        <a:t> and CoM</a:t>
                      </a:r>
                      <a:endParaRPr lang="en-Z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25306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4301" y="2203554"/>
            <a:ext cx="78098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7.1 IUCMA Validation and Verification Study</a:t>
            </a:r>
          </a:p>
        </p:txBody>
      </p:sp>
    </p:spTree>
    <p:extLst>
      <p:ext uri="{BB962C8B-B14F-4D97-AF65-F5344CB8AC3E}">
        <p14:creationId xmlns:p14="http://schemas.microsoft.com/office/powerpoint/2010/main" xmlns="" val="289192434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328" y="1908167"/>
            <a:ext cx="7077807" cy="1268051"/>
          </a:xfrm>
        </p:spPr>
        <p:txBody>
          <a:bodyPr/>
          <a:lstStyle/>
          <a:p>
            <a:r>
              <a:rPr lang="en-US" b="1" dirty="0"/>
              <a:t>CONTINUATION OF WATER REQUIREMENTS AND AVAILABILITY RECONCILIATION STRATEGY FOR THE MBOMBELA MUNICIPAL AREA </a:t>
            </a:r>
            <a:br>
              <a:rPr lang="en-US" b="1" dirty="0"/>
            </a:br>
            <a:r>
              <a:rPr lang="en-US" dirty="0"/>
              <a:t>(Crocodile Sabie River System Reconciliation Strategy)</a:t>
            </a:r>
            <a:r>
              <a:rPr lang="en-Z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b="1" dirty="0"/>
              <a:t/>
            </a:r>
            <a:br>
              <a:rPr lang="en-ZA" b="1" dirty="0"/>
            </a:br>
            <a:r>
              <a:rPr lang="en-GB" sz="3200" b="1" dirty="0">
                <a:solidFill>
                  <a:schemeClr val="tx1"/>
                </a:solidFill>
              </a:rPr>
              <a:t>Item 3: Acceptance of Agenda</a:t>
            </a:r>
            <a:r>
              <a:rPr dirty="0"/>
              <a:t/>
            </a:r>
            <a:br>
              <a:rPr dirty="0"/>
            </a:br>
            <a:r>
              <a:rPr lang="en-ZA" dirty="0"/>
              <a:t/>
            </a:r>
            <a:br>
              <a:rPr lang="en-ZA" dirty="0"/>
            </a:b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xmlns="" val="2324470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4301" y="2203554"/>
            <a:ext cx="78098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Tea Break</a:t>
            </a:r>
          </a:p>
          <a:p>
            <a:pPr algn="ctr"/>
            <a:r>
              <a:rPr lang="en-ZA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(15 Minutes)</a:t>
            </a:r>
          </a:p>
        </p:txBody>
      </p:sp>
    </p:spTree>
    <p:extLst>
      <p:ext uri="{BB962C8B-B14F-4D97-AF65-F5344CB8AC3E}">
        <p14:creationId xmlns:p14="http://schemas.microsoft.com/office/powerpoint/2010/main" xmlns="" val="727292824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4301" y="2203554"/>
            <a:ext cx="78098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7.2 City of Mbombela WC/WDM</a:t>
            </a:r>
          </a:p>
        </p:txBody>
      </p:sp>
    </p:spTree>
    <p:extLst>
      <p:ext uri="{BB962C8B-B14F-4D97-AF65-F5344CB8AC3E}">
        <p14:creationId xmlns:p14="http://schemas.microsoft.com/office/powerpoint/2010/main" xmlns="" val="2702189827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4301" y="2203554"/>
            <a:ext cx="78098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7.3 Bushbuckridge LM WC/WDM</a:t>
            </a:r>
          </a:p>
        </p:txBody>
      </p:sp>
    </p:spTree>
    <p:extLst>
      <p:ext uri="{BB962C8B-B14F-4D97-AF65-F5344CB8AC3E}">
        <p14:creationId xmlns:p14="http://schemas.microsoft.com/office/powerpoint/2010/main" xmlns="" val="140691611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4301" y="2203554"/>
            <a:ext cx="78098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7.4 Working for Water Removal of IAPs</a:t>
            </a:r>
          </a:p>
        </p:txBody>
      </p:sp>
    </p:spTree>
    <p:extLst>
      <p:ext uri="{BB962C8B-B14F-4D97-AF65-F5344CB8AC3E}">
        <p14:creationId xmlns:p14="http://schemas.microsoft.com/office/powerpoint/2010/main" xmlns="" val="3013568660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4301" y="2203554"/>
            <a:ext cx="78098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7.5 DWS Feasibility Study for Identified Dam Options</a:t>
            </a:r>
          </a:p>
        </p:txBody>
      </p:sp>
    </p:spTree>
    <p:extLst>
      <p:ext uri="{BB962C8B-B14F-4D97-AF65-F5344CB8AC3E}">
        <p14:creationId xmlns:p14="http://schemas.microsoft.com/office/powerpoint/2010/main" xmlns="" val="323420256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Agenda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4579336"/>
              </p:ext>
            </p:extLst>
          </p:nvPr>
        </p:nvGraphicFramePr>
        <p:xfrm>
          <a:off x="1130186" y="835269"/>
          <a:ext cx="7305658" cy="4631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73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98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02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10:00</a:t>
                      </a:r>
                      <a:endParaRPr lang="en-GB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</a:rPr>
                        <a:t>1.  WELCOME AND INTRODUCTION OF MEMBERS</a:t>
                      </a:r>
                      <a:endParaRPr lang="en-GB" sz="1600" b="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</a:rPr>
                        <a:t>DWS Chair: CD</a:t>
                      </a:r>
                      <a:endParaRPr lang="en-GB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10:10</a:t>
                      </a:r>
                      <a:endParaRPr lang="en-GB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</a:rPr>
                        <a:t>2.  ATTENDANCE AND APOLOGIES</a:t>
                      </a:r>
                      <a:endParaRPr lang="en-GB" sz="1600" b="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</a:rPr>
                        <a:t>Chair</a:t>
                      </a:r>
                      <a:endParaRPr lang="en-GB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10:15</a:t>
                      </a:r>
                      <a:endParaRPr lang="en-GB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</a:rPr>
                        <a:t>3.  ACCEPTANCE OF AGENDA</a:t>
                      </a:r>
                      <a:endParaRPr lang="en-GB" sz="1600" b="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</a:rPr>
                        <a:t>Chair</a:t>
                      </a:r>
                      <a:endParaRPr lang="en-GB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10:20</a:t>
                      </a:r>
                      <a:endParaRPr lang="en-GB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</a:rPr>
                        <a:t>4.  PURPOSE OF THE MEETING</a:t>
                      </a:r>
                      <a:endParaRPr lang="en-GB" sz="1600" b="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</a:rPr>
                        <a:t>Chair</a:t>
                      </a:r>
                      <a:endParaRPr lang="en-GB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10:25</a:t>
                      </a:r>
                      <a:endParaRPr lang="en-GB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spcAft>
                          <a:spcPts val="0"/>
                        </a:spcAft>
                        <a:buAutoNum type="arabicPeriod" startAt="5"/>
                      </a:pPr>
                      <a:r>
                        <a:rPr lang="en-GB" sz="1600" b="0" dirty="0">
                          <a:effectLst/>
                          <a:latin typeface="+mj-lt"/>
                        </a:rPr>
                        <a:t>ROLE OF THE STRATEGY STEERING COMMITTEE     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None/>
                      </a:pPr>
                      <a:r>
                        <a:rPr lang="en-GB" sz="1600" b="0" baseline="0" dirty="0">
                          <a:effectLst/>
                          <a:latin typeface="+mj-lt"/>
                        </a:rPr>
                        <a:t>       </a:t>
                      </a:r>
                      <a:r>
                        <a:rPr lang="en-GB" sz="1600" b="0" dirty="0">
                          <a:effectLst/>
                          <a:latin typeface="+mj-lt"/>
                        </a:rPr>
                        <a:t>(StraSC)</a:t>
                      </a:r>
                      <a:endParaRPr lang="en-GB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j-lt"/>
                        </a:rPr>
                        <a:t>Chair</a:t>
                      </a:r>
                      <a:endParaRPr lang="en-GB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10:40</a:t>
                      </a:r>
                      <a:endParaRPr lang="en-GB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6.  BACKGROUND AND INTRODUCTION OF THE STUDY</a:t>
                      </a:r>
                      <a:endParaRPr lang="en-GB" sz="1600" b="0" dirty="0">
                        <a:effectLst/>
                        <a:latin typeface="+mj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Background</a:t>
                      </a:r>
                      <a:endParaRPr lang="en-GB" sz="1600" b="0" dirty="0">
                        <a:effectLst/>
                        <a:latin typeface="+mj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Objective of the study</a:t>
                      </a:r>
                      <a:endParaRPr lang="en-GB" sz="1600" b="0" dirty="0">
                        <a:effectLst/>
                        <a:latin typeface="+mj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Appointed PSP</a:t>
                      </a:r>
                      <a:endParaRPr lang="en-GB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DWS</a:t>
                      </a:r>
                      <a:endParaRPr lang="en-GB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11:00</a:t>
                      </a:r>
                      <a:endParaRPr lang="en-GB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7. CURRENT STATUS OF STRATEGY INTERVENTIONS</a:t>
                      </a:r>
                      <a:endParaRPr lang="en-GB" sz="1600" b="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+mj-lt"/>
                          <a:ea typeface="+mn-ea"/>
                        </a:rPr>
                        <a:t>Chair</a:t>
                      </a:r>
                      <a:endParaRPr lang="en-GB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11:05</a:t>
                      </a:r>
                      <a:endParaRPr lang="en-GB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+mj-lt"/>
                        </a:rPr>
                        <a:t>     7.1 </a:t>
                      </a:r>
                      <a:r>
                        <a:rPr lang="en-US" sz="1600" b="0" dirty="0">
                          <a:effectLst/>
                          <a:latin typeface="+mj-lt"/>
                        </a:rPr>
                        <a:t>IUCMA Validation and Verification Study</a:t>
                      </a:r>
                      <a:endParaRPr lang="en-GB" sz="1600" b="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Dr. T Sawunyama</a:t>
                      </a:r>
                      <a:endParaRPr lang="en-GB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11:15</a:t>
                      </a:r>
                      <a:endParaRPr lang="en-ZA" sz="1600" b="1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Tea (15 minutes) </a:t>
                      </a:r>
                      <a:endParaRPr lang="en-ZA" sz="1600" b="1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5605" marR="356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258409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11:30</a:t>
                      </a:r>
                      <a:endParaRPr lang="en-ZA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5770" indent="-251460">
                        <a:spcAft>
                          <a:spcPts val="0"/>
                        </a:spcAft>
                        <a:tabLst>
                          <a:tab pos="4874895" algn="r"/>
                        </a:tabLst>
                      </a:pPr>
                      <a:r>
                        <a:rPr lang="en-GB" sz="1600" b="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7.2 City of Mbombela WC/WDM</a:t>
                      </a:r>
                      <a:endParaRPr lang="en-ZA" sz="1600" b="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K Moabelo</a:t>
                      </a:r>
                      <a:endParaRPr lang="en-ZA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2308986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11:40</a:t>
                      </a:r>
                      <a:endParaRPr lang="en-ZA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5770" indent="-251460">
                        <a:spcAft>
                          <a:spcPts val="0"/>
                        </a:spcAft>
                        <a:tabLst>
                          <a:tab pos="4874895" algn="r"/>
                        </a:tabLst>
                      </a:pPr>
                      <a:r>
                        <a:rPr lang="en-GB" sz="1600" b="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7.3 Bushbuckridge LM WC/WDM</a:t>
                      </a:r>
                      <a:endParaRPr lang="en-ZA" sz="1600" b="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 Baloyi</a:t>
                      </a:r>
                      <a:endParaRPr lang="en-ZA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11:50</a:t>
                      </a:r>
                      <a:endParaRPr lang="en-ZA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5770" indent="-251460">
                        <a:spcAft>
                          <a:spcPts val="0"/>
                        </a:spcAft>
                        <a:tabLst>
                          <a:tab pos="4874895" algn="r"/>
                        </a:tabLst>
                      </a:pPr>
                      <a:r>
                        <a:rPr lang="en-GB" sz="1600" b="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7.4 Working for Water Removal of IAP’s</a:t>
                      </a:r>
                      <a:endParaRPr lang="en-ZA" sz="1600" b="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B Mashabane</a:t>
                      </a:r>
                      <a:endParaRPr lang="en-ZA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12:00</a:t>
                      </a:r>
                      <a:endParaRPr lang="en-ZA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5770" indent="-251460">
                        <a:spcAft>
                          <a:spcPts val="0"/>
                        </a:spcAft>
                        <a:tabLst>
                          <a:tab pos="4874895" algn="r"/>
                        </a:tabLst>
                      </a:pPr>
                      <a:r>
                        <a:rPr lang="en-GB" sz="1600" b="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7.5 DWS Feasibility Study for Identified Dam Options </a:t>
                      </a:r>
                      <a:endParaRPr lang="en-ZA" sz="1600" b="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K Bester</a:t>
                      </a:r>
                      <a:endParaRPr lang="en-ZA" sz="16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5898457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Agenda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02112229"/>
              </p:ext>
            </p:extLst>
          </p:nvPr>
        </p:nvGraphicFramePr>
        <p:xfrm>
          <a:off x="1130186" y="835269"/>
          <a:ext cx="7305658" cy="2682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73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98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02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9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12: 10</a:t>
                      </a:r>
                      <a:endParaRPr lang="en-ZA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8.  OVERVIEW OF STUDY ACTIVITIES</a:t>
                      </a:r>
                      <a:endParaRPr lang="en-ZA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PSP</a:t>
                      </a:r>
                      <a:endParaRPr lang="en-ZA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12:25</a:t>
                      </a:r>
                      <a:endParaRPr lang="en-ZA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9. CURRENT PROGRESS</a:t>
                      </a:r>
                      <a:endParaRPr lang="en-ZA" sz="16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PSP</a:t>
                      </a:r>
                      <a:endParaRPr lang="en-ZA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9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ZA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5770" indent="-251460">
                        <a:spcAft>
                          <a:spcPts val="0"/>
                        </a:spcAft>
                        <a:tabLst>
                          <a:tab pos="4874895" algn="r"/>
                        </a:tabLst>
                      </a:pPr>
                      <a:r>
                        <a:rPr lang="en-GB" sz="16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9.1 Economic growth and Demographic Analysis</a:t>
                      </a:r>
                      <a:endParaRPr lang="en-ZA" sz="16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ZA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9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ZA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5770" indent="-251460">
                        <a:spcAft>
                          <a:spcPts val="0"/>
                        </a:spcAft>
                        <a:tabLst>
                          <a:tab pos="4874895" algn="r"/>
                        </a:tabLst>
                      </a:pPr>
                      <a:r>
                        <a:rPr lang="en-GB" sz="16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9.2 Water Requirements and Return Flows</a:t>
                      </a:r>
                      <a:endParaRPr lang="en-ZA" sz="16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ZA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9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ZA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5770" indent="-251460">
                        <a:spcAft>
                          <a:spcPts val="0"/>
                        </a:spcAft>
                        <a:tabLst>
                          <a:tab pos="4874895" algn="r"/>
                        </a:tabLst>
                      </a:pPr>
                      <a:r>
                        <a:rPr lang="en-GB" sz="16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9.3 Water Conservation and Water demand Management</a:t>
                      </a:r>
                      <a:endParaRPr lang="en-ZA" sz="16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en-ZA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13:20</a:t>
                      </a:r>
                      <a:endParaRPr lang="en-ZA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10.  DISCUSSION AND COMMENTS</a:t>
                      </a:r>
                      <a:endParaRPr lang="en-ZA" sz="16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Chair</a:t>
                      </a:r>
                      <a:endParaRPr lang="en-ZA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99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13:40</a:t>
                      </a:r>
                      <a:endParaRPr lang="en-ZA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11. COMMUNICATION AND CONFIRMATION OF STRASC MEMBERSHIP</a:t>
                      </a:r>
                      <a:endParaRPr lang="en-ZA" sz="16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PSP</a:t>
                      </a:r>
                      <a:endParaRPr lang="en-ZA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99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13:50</a:t>
                      </a:r>
                      <a:endParaRPr lang="en-ZA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12.  DATE OF NEXT MEETING</a:t>
                      </a:r>
                      <a:endParaRPr lang="en-ZA" sz="16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Chair</a:t>
                      </a:r>
                      <a:endParaRPr lang="en-ZA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03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13:55</a:t>
                      </a:r>
                      <a:endParaRPr lang="en-ZA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13.  CLOSURE</a:t>
                      </a:r>
                      <a:endParaRPr lang="en-ZA" sz="1600" b="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Chair</a:t>
                      </a:r>
                      <a:endParaRPr lang="en-ZA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84728130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328" y="1908167"/>
            <a:ext cx="7077807" cy="1268051"/>
          </a:xfrm>
        </p:spPr>
        <p:txBody>
          <a:bodyPr/>
          <a:lstStyle/>
          <a:p>
            <a:r>
              <a:rPr lang="en-US" b="1" dirty="0"/>
              <a:t>CONTINUATION OF WATER REQUIREMENTS AND AVAILABILITY RECONCILIATION STRATEGY FOR THE MBOMBELA MUNICIPAL AREA </a:t>
            </a:r>
            <a:br>
              <a:rPr lang="en-US" b="1" dirty="0"/>
            </a:br>
            <a:r>
              <a:rPr lang="en-US" dirty="0"/>
              <a:t>(Crocodile Sabie River System Reconciliation Strategy)</a:t>
            </a:r>
            <a:r>
              <a:rPr lang="en-Z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b="1" dirty="0"/>
              <a:t/>
            </a:r>
            <a:br>
              <a:rPr lang="en-ZA" b="1" dirty="0"/>
            </a:br>
            <a:r>
              <a:rPr lang="en-GB" sz="3200" b="1" dirty="0">
                <a:solidFill>
                  <a:schemeClr val="tx1"/>
                </a:solidFill>
              </a:rPr>
              <a:t>Item 4: </a:t>
            </a:r>
            <a:r>
              <a:rPr lang="en-ZA" sz="3200" b="1" dirty="0">
                <a:solidFill>
                  <a:schemeClr val="tx1"/>
                </a:solidFill>
              </a:rPr>
              <a:t>Purpose of the  Meeting</a:t>
            </a:r>
            <a:r>
              <a:rPr dirty="0"/>
              <a:t/>
            </a:r>
            <a:br>
              <a:rPr dirty="0"/>
            </a:br>
            <a:r>
              <a:rPr lang="en-ZA" dirty="0"/>
              <a:t/>
            </a:r>
            <a:br>
              <a:rPr lang="en-ZA" dirty="0"/>
            </a:b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xmlns="" val="1740022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3116" y="366707"/>
            <a:ext cx="7772400" cy="612594"/>
          </a:xfrm>
        </p:spPr>
        <p:txBody>
          <a:bodyPr/>
          <a:lstStyle/>
          <a:p>
            <a:r>
              <a:rPr lang="en-ZA" dirty="0">
                <a:solidFill>
                  <a:schemeClr val="accent3">
                    <a:lumMod val="75000"/>
                  </a:schemeClr>
                </a:solidFill>
              </a:rPr>
              <a:t>PURPOSE OF THE MEETING</a:t>
            </a:r>
            <a:endParaRPr lang="en-ZA" sz="28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63116" y="1295400"/>
            <a:ext cx="8255836" cy="5562600"/>
          </a:xfrm>
          <a:prstGeom prst="rect">
            <a:avLst/>
          </a:prstGeom>
        </p:spPr>
        <p:txBody>
          <a:bodyPr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dirty="0">
                <a:solidFill>
                  <a:schemeClr val="tx1"/>
                </a:solidFill>
              </a:rPr>
              <a:t>Introduce the study to all stakeholders</a:t>
            </a:r>
          </a:p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dirty="0">
                <a:solidFill>
                  <a:schemeClr val="tx1"/>
                </a:solidFill>
              </a:rPr>
              <a:t>Establish and define the role of the Strategy Steering Committee (StraSC)</a:t>
            </a:r>
          </a:p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dirty="0">
                <a:solidFill>
                  <a:schemeClr val="tx1"/>
                </a:solidFill>
              </a:rPr>
              <a:t>Overview of study activities and water balance status</a:t>
            </a:r>
          </a:p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dirty="0">
                <a:solidFill>
                  <a:schemeClr val="tx1"/>
                </a:solidFill>
              </a:rPr>
              <a:t>Feedback on Strategy interventions</a:t>
            </a:r>
          </a:p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dirty="0">
                <a:solidFill>
                  <a:schemeClr val="tx1"/>
                </a:solidFill>
              </a:rPr>
              <a:t>Confirmation of StraSC Membership</a:t>
            </a:r>
          </a:p>
        </p:txBody>
      </p:sp>
    </p:spTree>
    <p:extLst>
      <p:ext uri="{BB962C8B-B14F-4D97-AF65-F5344CB8AC3E}">
        <p14:creationId xmlns:p14="http://schemas.microsoft.com/office/powerpoint/2010/main" xmlns="" val="3320455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328" y="1908167"/>
            <a:ext cx="7077807" cy="1268051"/>
          </a:xfrm>
        </p:spPr>
        <p:txBody>
          <a:bodyPr/>
          <a:lstStyle/>
          <a:p>
            <a:r>
              <a:rPr lang="en-US" b="1" dirty="0"/>
              <a:t>CONTINUATION OF WATER REQUIREMENTS AND AVAILABILITY RECONCILIATION STRATEGY FOR THE MBOMBELA MUNICIPAL AREA </a:t>
            </a:r>
            <a:br>
              <a:rPr lang="en-US" b="1" dirty="0"/>
            </a:br>
            <a:r>
              <a:rPr lang="en-US" dirty="0"/>
              <a:t>(Crocodile Sabie River System Reconciliation Strategy)</a:t>
            </a:r>
            <a:r>
              <a:rPr lang="en-Z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b="1" dirty="0"/>
              <a:t/>
            </a:r>
            <a:br>
              <a:rPr lang="en-ZA" b="1" dirty="0"/>
            </a:br>
            <a:r>
              <a:rPr lang="en-GB" sz="3200" b="1" dirty="0">
                <a:solidFill>
                  <a:schemeClr val="tx1"/>
                </a:solidFill>
              </a:rPr>
              <a:t>Item 5: </a:t>
            </a:r>
            <a:r>
              <a:rPr lang="en-ZA" sz="3200" b="1" dirty="0">
                <a:solidFill>
                  <a:schemeClr val="tx1"/>
                </a:solidFill>
              </a:rPr>
              <a:t>Role of the Strategy </a:t>
            </a:r>
            <a:br>
              <a:rPr lang="en-ZA" sz="3200" b="1" dirty="0">
                <a:solidFill>
                  <a:schemeClr val="tx1"/>
                </a:solidFill>
              </a:rPr>
            </a:br>
            <a:r>
              <a:rPr lang="en-ZA" sz="3200" b="1" dirty="0">
                <a:solidFill>
                  <a:schemeClr val="tx1"/>
                </a:solidFill>
              </a:rPr>
              <a:t>Steering Committee (StraSC)</a:t>
            </a:r>
            <a:r>
              <a:rPr dirty="0"/>
              <a:t/>
            </a:r>
            <a:br>
              <a:rPr dirty="0"/>
            </a:br>
            <a:r>
              <a:rPr lang="en-ZA" dirty="0"/>
              <a:t/>
            </a:r>
            <a:br>
              <a:rPr lang="en-ZA" dirty="0"/>
            </a:b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xmlns="" val="119360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3116" y="366707"/>
            <a:ext cx="7772400" cy="612594"/>
          </a:xfrm>
        </p:spPr>
        <p:txBody>
          <a:bodyPr/>
          <a:lstStyle/>
          <a:p>
            <a:r>
              <a:rPr lang="en-ZA" dirty="0">
                <a:solidFill>
                  <a:schemeClr val="accent3">
                    <a:lumMod val="75000"/>
                  </a:schemeClr>
                </a:solidFill>
              </a:rPr>
              <a:t>ROLE OF THE StraSC</a:t>
            </a:r>
            <a:endParaRPr lang="en-ZA" sz="28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63116" y="876300"/>
            <a:ext cx="8379502" cy="5562600"/>
          </a:xfrm>
          <a:prstGeom prst="rect">
            <a:avLst/>
          </a:prstGeom>
        </p:spPr>
        <p:txBody>
          <a:bodyPr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000" kern="1200" dirty="0" smtClean="0">
                <a:solidFill>
                  <a:srgbClr val="A4B16F"/>
                </a:solidFill>
                <a:latin typeface="Gill Sans"/>
                <a:ea typeface="+mn-ea"/>
                <a:cs typeface="Gill San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dirty="0">
                <a:solidFill>
                  <a:schemeClr val="tx1"/>
                </a:solidFill>
              </a:rPr>
              <a:t>Provide executive guidance to the direction and outcomes of the study</a:t>
            </a:r>
          </a:p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dirty="0">
                <a:solidFill>
                  <a:schemeClr val="tx1"/>
                </a:solidFill>
              </a:rPr>
              <a:t>Make available supplementary information and input from a local and regional perspective</a:t>
            </a:r>
          </a:p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dirty="0">
                <a:solidFill>
                  <a:schemeClr val="tx1"/>
                </a:solidFill>
              </a:rPr>
              <a:t>Facilitate strategic linkages with other initiatives</a:t>
            </a:r>
          </a:p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dirty="0">
                <a:solidFill>
                  <a:schemeClr val="tx1"/>
                </a:solidFill>
              </a:rPr>
              <a:t>Disseminate information from study into the relevant organisations</a:t>
            </a:r>
          </a:p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dirty="0">
                <a:solidFill>
                  <a:schemeClr val="tx1"/>
                </a:solidFill>
              </a:rPr>
              <a:t>Incorporate strategies’ recommendations into development plans such as IDPs etc;</a:t>
            </a:r>
          </a:p>
          <a:p>
            <a:pPr marL="341313" lvl="1" indent="-342900" algn="l">
              <a:spcBef>
                <a:spcPts val="1200"/>
              </a:spcBef>
              <a:buFont typeface="Arial" charset="0"/>
              <a:buChar char="•"/>
              <a:defRPr/>
            </a:pPr>
            <a:r>
              <a:rPr lang="en-ZA" dirty="0">
                <a:solidFill>
                  <a:schemeClr val="tx1"/>
                </a:solidFill>
              </a:rPr>
              <a:t>Ensure the implementation of the Strategy recommendations.</a:t>
            </a:r>
          </a:p>
        </p:txBody>
      </p:sp>
    </p:spTree>
    <p:extLst>
      <p:ext uri="{BB962C8B-B14F-4D97-AF65-F5344CB8AC3E}">
        <p14:creationId xmlns:p14="http://schemas.microsoft.com/office/powerpoint/2010/main" xmlns="" val="3509886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328" y="1908167"/>
            <a:ext cx="7302747" cy="1268051"/>
          </a:xfrm>
        </p:spPr>
        <p:txBody>
          <a:bodyPr/>
          <a:lstStyle/>
          <a:p>
            <a:r>
              <a:rPr lang="en-US" b="1" dirty="0"/>
              <a:t>CONTINUATION OF WATER REQUIREMENTS AND AVAILABILITY RECONCILIATION STRATEGY FOR THE MBOMBELA MUNICIPAL AREA </a:t>
            </a:r>
            <a:br>
              <a:rPr lang="en-US" b="1" dirty="0"/>
            </a:br>
            <a:r>
              <a:rPr lang="en-US" dirty="0"/>
              <a:t>(Crocodile Sabie River System Reconciliation Strategy)</a:t>
            </a:r>
            <a:r>
              <a:rPr lang="en-Z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b="1" dirty="0"/>
              <a:t/>
            </a:r>
            <a:br>
              <a:rPr lang="en-ZA" b="1" dirty="0"/>
            </a:br>
            <a:r>
              <a:rPr lang="en-GB" sz="3200" b="1" dirty="0">
                <a:solidFill>
                  <a:schemeClr val="tx1"/>
                </a:solidFill>
              </a:rPr>
              <a:t>Item 6: </a:t>
            </a:r>
            <a:r>
              <a:rPr lang="en-ZA" sz="3200" b="1" dirty="0">
                <a:solidFill>
                  <a:schemeClr val="tx1"/>
                </a:solidFill>
              </a:rPr>
              <a:t>Background and Introduction </a:t>
            </a:r>
            <a:br>
              <a:rPr lang="en-ZA" sz="3200" b="1" dirty="0">
                <a:solidFill>
                  <a:schemeClr val="tx1"/>
                </a:solidFill>
              </a:rPr>
            </a:br>
            <a:r>
              <a:rPr lang="en-ZA" sz="3200" b="1" dirty="0">
                <a:solidFill>
                  <a:schemeClr val="tx1"/>
                </a:solidFill>
              </a:rPr>
              <a:t>of the Study </a:t>
            </a:r>
            <a:r>
              <a:rPr dirty="0"/>
              <a:t/>
            </a:r>
            <a:br>
              <a:rPr dirty="0"/>
            </a:br>
            <a:r>
              <a:rPr lang="en-ZA" dirty="0"/>
              <a:t/>
            </a:r>
            <a:br>
              <a:rPr lang="en-ZA" dirty="0"/>
            </a:b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xmlns="" val="11734347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31686</TotalTime>
  <Words>991</Words>
  <Application>Microsoft Office PowerPoint</Application>
  <PresentationFormat>On-screen Show (4:3)</PresentationFormat>
  <Paragraphs>182</Paragraphs>
  <Slides>24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1_Office Theme</vt:lpstr>
      <vt:lpstr>CONTINUATION OF WATER REQUIREMENTS AND AVAILABILITY RECONCILIATION STRATEGY FOR THE MBOMBELA MUNICIPAL AREA  (Crocodile Sabie River System Reconciliation Strategy)  Strategy Steering Committee Meeting 1  Thursday, 31 May 2018</vt:lpstr>
      <vt:lpstr>CONTINUATION OF WATER REQUIREMENTS AND AVAILABILITY RECONCILIATION STRATEGY FOR THE MBOMBELA MUNICIPAL AREA  (Crocodile Sabie River System Reconciliation Strategy)  Item 3: Acceptance of Agenda  </vt:lpstr>
      <vt:lpstr>Agenda</vt:lpstr>
      <vt:lpstr>Agenda</vt:lpstr>
      <vt:lpstr>CONTINUATION OF WATER REQUIREMENTS AND AVAILABILITY RECONCILIATION STRATEGY FOR THE MBOMBELA MUNICIPAL AREA  (Crocodile Sabie River System Reconciliation Strategy)  Item 4: Purpose of the  Meeting  </vt:lpstr>
      <vt:lpstr>PURPOSE OF THE MEETING</vt:lpstr>
      <vt:lpstr>CONTINUATION OF WATER REQUIREMENTS AND AVAILABILITY RECONCILIATION STRATEGY FOR THE MBOMBELA MUNICIPAL AREA  (Crocodile Sabie River System Reconciliation Strategy)  Item 5: Role of the Strategy  Steering Committee (StraSC)  </vt:lpstr>
      <vt:lpstr>ROLE OF THE StraSC</vt:lpstr>
      <vt:lpstr>CONTINUATION OF WATER REQUIREMENTS AND AVAILABILITY RECONCILIATION STRATEGY FOR THE MBOMBELA MUNICIPAL AREA  (Crocodile Sabie River System Reconciliation Strategy)  Item 6: Background and Introduction  of the Study   </vt:lpstr>
      <vt:lpstr>Slide 10</vt:lpstr>
      <vt:lpstr>WHAT IS A RECONCILIATION STRATEGY?</vt:lpstr>
      <vt:lpstr>Background to this Assignment</vt:lpstr>
      <vt:lpstr>Outcomes of previous assignment</vt:lpstr>
      <vt:lpstr>Outcomes of previous assignment</vt:lpstr>
      <vt:lpstr>WHY CONTINUATION OF A STRATEGY?  (THIS STUDY)</vt:lpstr>
      <vt:lpstr>APPOINTED PSP</vt:lpstr>
      <vt:lpstr>CONTINUATION OF WATER REQUIREMENTS AND AVAILABILITY RECONCILIATION STRATEGY FOR THE MBOMBELA MUNICIPAL AREA  (Crocodile Sabie River System Reconciliation Strategy)  Item 7: Strategy Interventions  </vt:lpstr>
      <vt:lpstr>2014 Strategy Interventions Summary</vt:lpstr>
      <vt:lpstr>Slide 19</vt:lpstr>
      <vt:lpstr>Slide 20</vt:lpstr>
      <vt:lpstr>Slide 21</vt:lpstr>
      <vt:lpstr>Slide 22</vt:lpstr>
      <vt:lpstr>Slide 23</vt:lpstr>
      <vt:lpstr>Slide 24</vt:lpstr>
    </vt:vector>
  </TitlesOfParts>
  <Company>BKS PTY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Robertson, Guy</dc:creator>
  <cp:lastModifiedBy>MambaS1</cp:lastModifiedBy>
  <cp:revision>522</cp:revision>
  <cp:lastPrinted>2018-05-24T14:52:02Z</cp:lastPrinted>
  <dcterms:created xsi:type="dcterms:W3CDTF">2014-08-06T06:48:46Z</dcterms:created>
  <dcterms:modified xsi:type="dcterms:W3CDTF">2019-02-18T06:59:06Z</dcterms:modified>
</cp:coreProperties>
</file>